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8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9826" y="241298"/>
            <a:ext cx="1135234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567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567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567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79607" y="128015"/>
            <a:ext cx="1295400" cy="752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826" y="241298"/>
            <a:ext cx="1135234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3567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106" y="1281684"/>
            <a:ext cx="11443787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00384" y="6584026"/>
            <a:ext cx="69215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94426" y="6584026"/>
            <a:ext cx="247015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2727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‹#›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526" y="6596726"/>
            <a:ext cx="1134745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10680065" algn="l"/>
              </a:tabLst>
            </a:pPr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</a:t>
            </a:r>
            <a:r>
              <a:rPr sz="1000" b="1" spc="-1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©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8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u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ES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G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oba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rvic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Pt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 L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.	C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on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f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den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324"/>
            <a:ext cx="12192000" cy="6856730"/>
            <a:chOff x="0" y="1324"/>
            <a:chExt cx="12192000" cy="6856730"/>
          </a:xfrm>
        </p:grpSpPr>
        <p:sp>
          <p:nvSpPr>
            <p:cNvPr id="5" name="object 5"/>
            <p:cNvSpPr/>
            <p:nvPr/>
          </p:nvSpPr>
          <p:spPr>
            <a:xfrm>
              <a:off x="1523" y="4034116"/>
              <a:ext cx="12189460" cy="2824480"/>
            </a:xfrm>
            <a:custGeom>
              <a:avLst/>
              <a:gdLst/>
              <a:ahLst/>
              <a:cxnLst/>
              <a:rect l="l" t="t" r="r" b="b"/>
              <a:pathLst>
                <a:path w="12189460" h="2824479">
                  <a:moveTo>
                    <a:pt x="12188952" y="0"/>
                  </a:moveTo>
                  <a:lnTo>
                    <a:pt x="0" y="0"/>
                  </a:lnTo>
                  <a:lnTo>
                    <a:pt x="0" y="2823883"/>
                  </a:lnTo>
                  <a:lnTo>
                    <a:pt x="12188952" y="2823883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324"/>
              <a:ext cx="12192000" cy="6278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6168" y="304800"/>
              <a:ext cx="1901952" cy="1100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50187" y="6401307"/>
            <a:ext cx="9267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 marR="5080" indent="-72199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The information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in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this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document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is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property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of 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 and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may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not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be copied or communicated  to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third party or used for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any purpose other than that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for which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it is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supplied without the written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consent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of 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1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4279900"/>
            <a:ext cx="5574030" cy="1861820"/>
            <a:chOff x="0" y="4279900"/>
            <a:chExt cx="5574030" cy="1861820"/>
          </a:xfrm>
        </p:grpSpPr>
        <p:sp>
          <p:nvSpPr>
            <p:cNvPr id="10" name="object 10"/>
            <p:cNvSpPr/>
            <p:nvPr/>
          </p:nvSpPr>
          <p:spPr>
            <a:xfrm>
              <a:off x="0" y="4337964"/>
              <a:ext cx="5574030" cy="1232535"/>
            </a:xfrm>
            <a:custGeom>
              <a:avLst/>
              <a:gdLst/>
              <a:ahLst/>
              <a:cxnLst/>
              <a:rect l="l" t="t" r="r" b="b"/>
              <a:pathLst>
                <a:path w="5574030" h="1232535">
                  <a:moveTo>
                    <a:pt x="5053012" y="711200"/>
                  </a:moveTo>
                  <a:lnTo>
                    <a:pt x="0" y="711200"/>
                  </a:lnTo>
                  <a:lnTo>
                    <a:pt x="0" y="1229055"/>
                  </a:lnTo>
                  <a:lnTo>
                    <a:pt x="4595838" y="1232255"/>
                  </a:lnTo>
                  <a:lnTo>
                    <a:pt x="5053012" y="711200"/>
                  </a:lnTo>
                  <a:close/>
                </a:path>
                <a:path w="5574030" h="1232535">
                  <a:moveTo>
                    <a:pt x="5573484" y="0"/>
                  </a:moveTo>
                  <a:lnTo>
                    <a:pt x="0" y="0"/>
                  </a:lnTo>
                  <a:lnTo>
                    <a:pt x="0" y="656704"/>
                  </a:lnTo>
                  <a:lnTo>
                    <a:pt x="5069217" y="660755"/>
                  </a:lnTo>
                  <a:lnTo>
                    <a:pt x="5573484" y="0"/>
                  </a:lnTo>
                  <a:close/>
                </a:path>
              </a:pathLst>
            </a:custGeom>
            <a:solidFill>
              <a:srgbClr val="173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279899"/>
              <a:ext cx="5574030" cy="1252220"/>
            </a:xfrm>
            <a:custGeom>
              <a:avLst/>
              <a:gdLst/>
              <a:ahLst/>
              <a:cxnLst/>
              <a:rect l="l" t="t" r="r" b="b"/>
              <a:pathLst>
                <a:path w="5574030" h="1252220">
                  <a:moveTo>
                    <a:pt x="5035550" y="736600"/>
                  </a:moveTo>
                  <a:lnTo>
                    <a:pt x="0" y="736600"/>
                  </a:lnTo>
                  <a:lnTo>
                    <a:pt x="0" y="1249057"/>
                  </a:lnTo>
                  <a:lnTo>
                    <a:pt x="4579950" y="1252220"/>
                  </a:lnTo>
                  <a:lnTo>
                    <a:pt x="5035550" y="736600"/>
                  </a:lnTo>
                  <a:close/>
                </a:path>
                <a:path w="5574030" h="1252220">
                  <a:moveTo>
                    <a:pt x="5573484" y="0"/>
                  </a:moveTo>
                  <a:lnTo>
                    <a:pt x="0" y="0"/>
                  </a:lnTo>
                  <a:lnTo>
                    <a:pt x="0" y="661390"/>
                  </a:lnTo>
                  <a:lnTo>
                    <a:pt x="5069217" y="665480"/>
                  </a:lnTo>
                  <a:lnTo>
                    <a:pt x="5573484" y="0"/>
                  </a:lnTo>
                  <a:close/>
                </a:path>
              </a:pathLst>
            </a:custGeom>
            <a:solidFill>
              <a:srgbClr val="235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5620659"/>
              <a:ext cx="4562475" cy="521334"/>
            </a:xfrm>
            <a:custGeom>
              <a:avLst/>
              <a:gdLst/>
              <a:ahLst/>
              <a:cxnLst/>
              <a:rect l="l" t="t" r="r" b="b"/>
              <a:pathLst>
                <a:path w="4562475" h="521335">
                  <a:moveTo>
                    <a:pt x="4562475" y="0"/>
                  </a:moveTo>
                  <a:lnTo>
                    <a:pt x="0" y="0"/>
                  </a:lnTo>
                  <a:lnTo>
                    <a:pt x="0" y="517861"/>
                  </a:lnTo>
                  <a:lnTo>
                    <a:pt x="4149686" y="521060"/>
                  </a:lnTo>
                  <a:lnTo>
                    <a:pt x="4562475" y="0"/>
                  </a:lnTo>
                  <a:close/>
                </a:path>
              </a:pathLst>
            </a:custGeom>
            <a:solidFill>
              <a:srgbClr val="173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588001"/>
              <a:ext cx="4548505" cy="515620"/>
            </a:xfrm>
            <a:custGeom>
              <a:avLst/>
              <a:gdLst/>
              <a:ahLst/>
              <a:cxnLst/>
              <a:rect l="l" t="t" r="r" b="b"/>
              <a:pathLst>
                <a:path w="4548505" h="515620">
                  <a:moveTo>
                    <a:pt x="4548187" y="0"/>
                  </a:moveTo>
                  <a:lnTo>
                    <a:pt x="0" y="0"/>
                  </a:lnTo>
                  <a:lnTo>
                    <a:pt x="0" y="512453"/>
                  </a:lnTo>
                  <a:lnTo>
                    <a:pt x="4136682" y="515618"/>
                  </a:lnTo>
                  <a:lnTo>
                    <a:pt x="4548187" y="0"/>
                  </a:lnTo>
                  <a:close/>
                </a:path>
              </a:pathLst>
            </a:custGeom>
            <a:solidFill>
              <a:srgbClr val="235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70876" y="4377334"/>
            <a:ext cx="4503154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solidFill>
                  <a:srgbClr val="FFFFFF"/>
                </a:solidFill>
                <a:latin typeface="Arial"/>
                <a:cs typeface="Arial"/>
              </a:rPr>
              <a:t>Hospital Management System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774065">
              <a:lnSpc>
                <a:spcPct val="100000"/>
              </a:lnSpc>
            </a:pPr>
            <a:r>
              <a:rPr lang="en-IN" spc="-55" dirty="0">
                <a:solidFill>
                  <a:srgbClr val="FFFFFF"/>
                </a:solidFill>
                <a:latin typeface="Arial"/>
                <a:cs typeface="Arial"/>
              </a:rPr>
              <a:t>Team 04</a:t>
            </a:r>
          </a:p>
          <a:p>
            <a:pPr marL="774065">
              <a:lnSpc>
                <a:spcPct val="100000"/>
              </a:lnSpc>
            </a:pPr>
            <a:endParaRPr lang="en-IN" sz="1800" spc="-5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774065">
              <a:lnSpc>
                <a:spcPct val="100000"/>
              </a:lnSpc>
            </a:pPr>
            <a:r>
              <a:rPr lang="en-IN" spc="-55" dirty="0">
                <a:solidFill>
                  <a:srgbClr val="FFFFFF"/>
                </a:solidFill>
                <a:latin typeface="Arial"/>
                <a:cs typeface="Arial"/>
              </a:rPr>
              <a:t>11 - 02 - 2023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6318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Challenges faced &amp; how 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it</a:t>
            </a:r>
            <a:r>
              <a:rPr sz="2800" b="1" spc="-60" dirty="0">
                <a:solidFill>
                  <a:srgbClr val="23567D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addressed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10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3EFA1-12DC-46CC-F76C-30030919E61F}"/>
              </a:ext>
            </a:extLst>
          </p:cNvPr>
          <p:cNvSpPr txBox="1"/>
          <p:nvPr/>
        </p:nvSpPr>
        <p:spPr>
          <a:xfrm>
            <a:off x="838200" y="1408177"/>
            <a:ext cx="10363200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faced a challenge in different phases like easy, medium and hard challenges.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as some challenges which required basics thinking and calculations were faced individually.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situations hard challenges were faced with team members like logic and solving errors as there were different mindset and skill present in our team we used it in a right way to get things done which are related to our project.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from handling these type of situations we learned how to overcome difficult challenges and on time awareness.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Shortage: We had less time to complete this project. So we distributed the work in the group.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3171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Experience</a:t>
            </a:r>
            <a:r>
              <a:rPr spc="-80" dirty="0"/>
              <a:t> </a:t>
            </a:r>
            <a:r>
              <a:rPr dirty="0"/>
              <a:t>gained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11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236B4-C0B3-33B7-2D27-5F79DB5AF8DC}"/>
              </a:ext>
            </a:extLst>
          </p:cNvPr>
          <p:cNvSpPr txBox="1"/>
          <p:nvPr/>
        </p:nvSpPr>
        <p:spPr>
          <a:xfrm>
            <a:off x="762000" y="1676400"/>
            <a:ext cx="10439400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skills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skills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12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0DFC5-D5C8-94FD-3620-E974768D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56" y="1656367"/>
            <a:ext cx="9385844" cy="4784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12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13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12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9CF99-971D-E2C7-12B0-E03B9B1D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53" y="1627768"/>
            <a:ext cx="9665828" cy="48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14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F63E8A-A41A-56A0-E650-3B976FC7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14734"/>
            <a:ext cx="9677167" cy="47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15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8D5EA-37FF-E0B2-0B6E-700F8AA1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89174"/>
            <a:ext cx="9881184" cy="45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9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16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Pharmacist Login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AD38E-A4DB-22D5-A8FB-E00908F9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761036"/>
            <a:ext cx="10210800" cy="45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17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C7707-D589-3E30-B2FA-1E6B2505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07" y="1696507"/>
            <a:ext cx="10033584" cy="45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18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Registration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2E654-2469-2987-377F-8DE50F01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10109784" cy="44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3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19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50875-CD86-F6F4-8528-560E2FC2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01544"/>
            <a:ext cx="9957384" cy="44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7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1648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</a:t>
            </a:r>
            <a:r>
              <a:rPr spc="5" dirty="0"/>
              <a:t>ve</a:t>
            </a:r>
            <a:r>
              <a:rPr spc="-5" dirty="0"/>
              <a:t>r</a:t>
            </a:r>
            <a:r>
              <a:rPr spc="5" dirty="0"/>
              <a:t>a</a:t>
            </a:r>
            <a:r>
              <a:rPr dirty="0"/>
              <a:t>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2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239011"/>
            <a:ext cx="5965825" cy="31891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how it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241298"/>
            <a:ext cx="101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D</a:t>
            </a:r>
            <a:r>
              <a:rPr sz="2800" b="1" spc="5" dirty="0">
                <a:solidFill>
                  <a:srgbClr val="23567D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23567D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567D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6" y="6584026"/>
            <a:ext cx="254000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20</a:t>
            </a:fld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1140" y="666578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1EAE-AE1A-48BC-0FFE-C10DF2793410}"/>
              </a:ext>
            </a:extLst>
          </p:cNvPr>
          <p:cNvSpPr txBox="1"/>
          <p:nvPr/>
        </p:nvSpPr>
        <p:spPr>
          <a:xfrm>
            <a:off x="685800" y="1090738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Medicine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BB57A-0474-C873-EBD2-CF716925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04316"/>
            <a:ext cx="10210800" cy="46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1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526" y="6596726"/>
            <a:ext cx="1134745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  <a:tabLst>
                <a:tab pos="10680065" algn="l"/>
              </a:tabLst>
            </a:pPr>
            <a:r>
              <a:rPr sz="1000" b="1" spc="-10" dirty="0">
                <a:solidFill>
                  <a:srgbClr val="727272"/>
                </a:solidFill>
                <a:latin typeface="Arial"/>
                <a:cs typeface="Arial"/>
              </a:rPr>
              <a:t>1</a:t>
            </a:r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3</a:t>
            </a:r>
            <a:r>
              <a:rPr sz="1000" b="1" spc="-1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©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8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u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ES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G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oba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rvic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 Pt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e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 L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.	C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on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f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den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3" y="0"/>
            <a:ext cx="12189460" cy="6858000"/>
            <a:chOff x="1523" y="0"/>
            <a:chExt cx="12189460" cy="6858000"/>
          </a:xfrm>
        </p:grpSpPr>
        <p:sp>
          <p:nvSpPr>
            <p:cNvPr id="5" name="object 5"/>
            <p:cNvSpPr/>
            <p:nvPr/>
          </p:nvSpPr>
          <p:spPr>
            <a:xfrm>
              <a:off x="1523" y="4034116"/>
              <a:ext cx="12189460" cy="2824480"/>
            </a:xfrm>
            <a:custGeom>
              <a:avLst/>
              <a:gdLst/>
              <a:ahLst/>
              <a:cxnLst/>
              <a:rect l="l" t="t" r="r" b="b"/>
              <a:pathLst>
                <a:path w="12189460" h="2824479">
                  <a:moveTo>
                    <a:pt x="12188952" y="0"/>
                  </a:moveTo>
                  <a:lnTo>
                    <a:pt x="0" y="0"/>
                  </a:lnTo>
                  <a:lnTo>
                    <a:pt x="0" y="2823883"/>
                  </a:lnTo>
                  <a:lnTo>
                    <a:pt x="12188952" y="2823883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8" y="0"/>
              <a:ext cx="12187377" cy="6251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6167" y="304800"/>
              <a:ext cx="1901952" cy="1100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62887" y="6358635"/>
            <a:ext cx="9267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 marR="5080" indent="-72199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The information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in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this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document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is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property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of 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 and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may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not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be copied or communicated  to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third party or used for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any purpose other than that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for which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it is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supplied without the written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consent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of 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1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4828679"/>
            <a:ext cx="5574030" cy="1224915"/>
            <a:chOff x="0" y="4828679"/>
            <a:chExt cx="5574030" cy="1224915"/>
          </a:xfrm>
        </p:grpSpPr>
        <p:sp>
          <p:nvSpPr>
            <p:cNvPr id="10" name="object 10"/>
            <p:cNvSpPr/>
            <p:nvPr/>
          </p:nvSpPr>
          <p:spPr>
            <a:xfrm>
              <a:off x="0" y="4886744"/>
              <a:ext cx="5574030" cy="661035"/>
            </a:xfrm>
            <a:custGeom>
              <a:avLst/>
              <a:gdLst/>
              <a:ahLst/>
              <a:cxnLst/>
              <a:rect l="l" t="t" r="r" b="b"/>
              <a:pathLst>
                <a:path w="5574030" h="661035">
                  <a:moveTo>
                    <a:pt x="5573483" y="0"/>
                  </a:moveTo>
                  <a:lnTo>
                    <a:pt x="0" y="0"/>
                  </a:lnTo>
                  <a:lnTo>
                    <a:pt x="0" y="656704"/>
                  </a:lnTo>
                  <a:lnTo>
                    <a:pt x="5069217" y="660755"/>
                  </a:lnTo>
                  <a:lnTo>
                    <a:pt x="5573483" y="0"/>
                  </a:lnTo>
                  <a:close/>
                </a:path>
              </a:pathLst>
            </a:custGeom>
            <a:solidFill>
              <a:srgbClr val="173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828679"/>
              <a:ext cx="5574030" cy="665480"/>
            </a:xfrm>
            <a:custGeom>
              <a:avLst/>
              <a:gdLst/>
              <a:ahLst/>
              <a:cxnLst/>
              <a:rect l="l" t="t" r="r" b="b"/>
              <a:pathLst>
                <a:path w="5574030" h="665479">
                  <a:moveTo>
                    <a:pt x="5573483" y="0"/>
                  </a:moveTo>
                  <a:lnTo>
                    <a:pt x="0" y="0"/>
                  </a:lnTo>
                  <a:lnTo>
                    <a:pt x="0" y="661390"/>
                  </a:lnTo>
                  <a:lnTo>
                    <a:pt x="5069217" y="665479"/>
                  </a:lnTo>
                  <a:lnTo>
                    <a:pt x="5573483" y="0"/>
                  </a:lnTo>
                  <a:close/>
                </a:path>
              </a:pathLst>
            </a:custGeom>
            <a:solidFill>
              <a:srgbClr val="235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536" y="5644895"/>
              <a:ext cx="408431" cy="408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5656" y="5644895"/>
              <a:ext cx="408431" cy="408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065" y="5647180"/>
              <a:ext cx="13335" cy="405130"/>
            </a:xfrm>
            <a:custGeom>
              <a:avLst/>
              <a:gdLst/>
              <a:ahLst/>
              <a:cxnLst/>
              <a:rect l="l" t="t" r="r" b="b"/>
              <a:pathLst>
                <a:path w="13334" h="405129">
                  <a:moveTo>
                    <a:pt x="12978" y="0"/>
                  </a:moveTo>
                  <a:lnTo>
                    <a:pt x="0" y="0"/>
                  </a:lnTo>
                  <a:lnTo>
                    <a:pt x="0" y="404733"/>
                  </a:lnTo>
                  <a:lnTo>
                    <a:pt x="12978" y="404733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3416" y="5654039"/>
              <a:ext cx="393191" cy="3931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8529" y="5647180"/>
              <a:ext cx="13335" cy="405130"/>
            </a:xfrm>
            <a:custGeom>
              <a:avLst/>
              <a:gdLst/>
              <a:ahLst/>
              <a:cxnLst/>
              <a:rect l="l" t="t" r="r" b="b"/>
              <a:pathLst>
                <a:path w="13334" h="405129">
                  <a:moveTo>
                    <a:pt x="12979" y="0"/>
                  </a:moveTo>
                  <a:lnTo>
                    <a:pt x="0" y="0"/>
                  </a:lnTo>
                  <a:lnTo>
                    <a:pt x="0" y="404733"/>
                  </a:lnTo>
                  <a:lnTo>
                    <a:pt x="12979" y="404733"/>
                  </a:lnTo>
                  <a:lnTo>
                    <a:pt x="12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32111" y="4926074"/>
            <a:ext cx="1708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1609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3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21140" y="6665786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E1ED48F-ABA8-73B3-5FE3-D494C9CA09D3}"/>
              </a:ext>
            </a:extLst>
          </p:cNvPr>
          <p:cNvSpPr txBox="1">
            <a:spLocks/>
          </p:cNvSpPr>
          <p:nvPr/>
        </p:nvSpPr>
        <p:spPr>
          <a:xfrm>
            <a:off x="394426" y="1276857"/>
            <a:ext cx="11238774" cy="5062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3567D"/>
                </a:solidFill>
                <a:latin typeface="Arial"/>
                <a:ea typeface="+mj-ea"/>
                <a:cs typeface="Arial"/>
              </a:defRPr>
            </a:lvl1pPr>
          </a:lstStyle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0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includes four modules. They are Admin, Doctor, Reception and Pharmacy.</a:t>
            </a: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0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admin can register doctor, pharmacist and receptionist and admin can view the dashboard which contain list of patients, appointment and total earning of the hospital.</a:t>
            </a: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0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doctor can manage the patient treatment and he can view the patients whom he will treat and also he can search his appointment and assign the medicine.</a:t>
            </a: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0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pharmacist can manage medicines like adding medicines and company, distributor and also update and delete the medicines.</a:t>
            </a: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0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receptionist can registration of the patient and appoint the patient to a doctor and after treatment he  can make bill for the patient.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kern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6571995"/>
            <a:ext cx="24447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5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0384" y="6571995"/>
            <a:ext cx="692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Confidential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2953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 </a:t>
            </a:r>
            <a:r>
              <a:rPr dirty="0"/>
              <a:t>level</a:t>
            </a:r>
            <a:r>
              <a:rPr spc="-70" dirty="0"/>
              <a:t> </a:t>
            </a:r>
            <a:r>
              <a:rPr dirty="0"/>
              <a:t>design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21140" y="664413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39664-7384-B70A-3039-2ED7DA54BCB0}"/>
              </a:ext>
            </a:extLst>
          </p:cNvPr>
          <p:cNvSpPr txBox="1"/>
          <p:nvPr/>
        </p:nvSpPr>
        <p:spPr>
          <a:xfrm>
            <a:off x="838200" y="1408175"/>
            <a:ext cx="8308368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HLD will: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present all of the design aspects and define them in detail.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describe the user interface being implemented.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describe the hardware and software interfaces.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describe the performance requirements.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include design features and the architecture of the project.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26" y="6571995"/>
            <a:ext cx="24447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727272"/>
                </a:solidFill>
                <a:latin typeface="Arial"/>
                <a:cs typeface="Arial"/>
              </a:rPr>
              <a:t>4 </a:t>
            </a:r>
            <a:r>
              <a:rPr sz="1000" dirty="0">
                <a:solidFill>
                  <a:srgbClr val="727272"/>
                </a:solidFill>
                <a:latin typeface="Arial"/>
                <a:cs typeface="Arial"/>
              </a:rPr>
              <a:t>| ©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2018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QuEST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Global </a:t>
            </a:r>
            <a:r>
              <a:rPr sz="1000" spc="-5" dirty="0">
                <a:solidFill>
                  <a:srgbClr val="727272"/>
                </a:solidFill>
                <a:latin typeface="Arial"/>
                <a:cs typeface="Arial"/>
              </a:rPr>
              <a:t>Services Pte</a:t>
            </a:r>
            <a:r>
              <a:rPr sz="10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0384" y="6571995"/>
            <a:ext cx="692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27272"/>
                </a:solidFill>
                <a:latin typeface="Arial"/>
                <a:cs typeface="Arial"/>
              </a:rPr>
              <a:t>Confidential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31121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 </a:t>
            </a:r>
            <a:r>
              <a:rPr dirty="0"/>
              <a:t>Level</a:t>
            </a:r>
            <a:r>
              <a:rPr spc="-65" dirty="0"/>
              <a:t> </a:t>
            </a:r>
            <a:r>
              <a:rPr dirty="0"/>
              <a:t>Design</a:t>
            </a:r>
          </a:p>
        </p:txBody>
      </p:sp>
      <p:pic>
        <p:nvPicPr>
          <p:cNvPr id="6" name="Picture 5" descr="dfd0">
            <a:extLst>
              <a:ext uri="{FF2B5EF4-FFF2-40B4-BE49-F238E27FC236}">
                <a16:creationId xmlns:a16="http://schemas.microsoft.com/office/drawing/2014/main" id="{26FF5A32-0718-ECFC-152A-83A2DE96E2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0" t="-241" r="28526" b="8051"/>
          <a:stretch/>
        </p:blipFill>
        <p:spPr bwMode="auto">
          <a:xfrm>
            <a:off x="3096280" y="1379804"/>
            <a:ext cx="7772400" cy="52480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7091C-1D98-D490-BD1B-2AC1D0FBFDF8}"/>
              </a:ext>
            </a:extLst>
          </p:cNvPr>
          <p:cNvSpPr txBox="1"/>
          <p:nvPr/>
        </p:nvSpPr>
        <p:spPr>
          <a:xfrm>
            <a:off x="3047143" y="59581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buSzPts val="1200"/>
              <a:tabLst>
                <a:tab pos="9779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Architecture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3881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 </a:t>
            </a:r>
            <a:r>
              <a:rPr dirty="0"/>
              <a:t>Code</a:t>
            </a:r>
            <a:r>
              <a:rPr spc="-70" dirty="0"/>
              <a:t> </a:t>
            </a:r>
            <a:r>
              <a:rPr dirty="0"/>
              <a:t>Snippets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6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3C468-0B0B-AFBD-0683-A637F80B1515}"/>
              </a:ext>
            </a:extLst>
          </p:cNvPr>
          <p:cNvSpPr txBox="1"/>
          <p:nvPr/>
        </p:nvSpPr>
        <p:spPr>
          <a:xfrm>
            <a:off x="228600" y="1676400"/>
            <a:ext cx="6097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@Entity</a:t>
            </a:r>
          </a:p>
          <a:p>
            <a:r>
              <a:rPr lang="en-IN" dirty="0"/>
              <a:t>public class Admin {</a:t>
            </a:r>
          </a:p>
          <a:p>
            <a:r>
              <a:rPr lang="en-IN" dirty="0"/>
              <a:t>	@Id</a:t>
            </a:r>
          </a:p>
          <a:p>
            <a:r>
              <a:rPr lang="en-IN" dirty="0"/>
              <a:t>	@GeneratedValue(strategy=GenerationType.IDENTITY)</a:t>
            </a:r>
          </a:p>
          <a:p>
            <a:r>
              <a:rPr lang="en-IN" dirty="0"/>
              <a:t>	@Column(name="Id")</a:t>
            </a:r>
          </a:p>
          <a:p>
            <a:r>
              <a:rPr lang="en-IN" dirty="0"/>
              <a:t>	private int id;</a:t>
            </a:r>
          </a:p>
          <a:p>
            <a:r>
              <a:rPr lang="en-IN" dirty="0"/>
              <a:t>	@Column(name="FirstName")</a:t>
            </a:r>
          </a:p>
          <a:p>
            <a:r>
              <a:rPr lang="en-IN" dirty="0"/>
              <a:t>	private String </a:t>
            </a:r>
            <a:r>
              <a:rPr lang="en-IN" dirty="0" err="1"/>
              <a:t>firstname</a:t>
            </a:r>
            <a:r>
              <a:rPr lang="en-IN" dirty="0"/>
              <a:t>;</a:t>
            </a:r>
          </a:p>
          <a:p>
            <a:r>
              <a:rPr lang="en-IN" dirty="0"/>
              <a:t>	@Column(name="LastName")</a:t>
            </a:r>
          </a:p>
          <a:p>
            <a:r>
              <a:rPr lang="en-IN" dirty="0"/>
              <a:t>	private String </a:t>
            </a:r>
            <a:r>
              <a:rPr lang="en-IN" dirty="0" err="1"/>
              <a:t>lastname</a:t>
            </a:r>
            <a:r>
              <a:rPr lang="en-IN" dirty="0"/>
              <a:t>;</a:t>
            </a:r>
          </a:p>
          <a:p>
            <a:r>
              <a:rPr lang="en-IN" dirty="0"/>
              <a:t>	@Column(name="UserName")</a:t>
            </a:r>
          </a:p>
          <a:p>
            <a:r>
              <a:rPr lang="en-IN" dirty="0"/>
              <a:t>	private String username;</a:t>
            </a:r>
          </a:p>
          <a:p>
            <a:r>
              <a:rPr lang="en-IN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24090-4241-FB10-2EEA-42427C629F01}"/>
              </a:ext>
            </a:extLst>
          </p:cNvPr>
          <p:cNvSpPr txBox="1"/>
          <p:nvPr/>
        </p:nvSpPr>
        <p:spPr>
          <a:xfrm>
            <a:off x="6629400" y="2085565"/>
            <a:ext cx="60977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	@Column(name="EmailId")</a:t>
            </a:r>
          </a:p>
          <a:p>
            <a:r>
              <a:rPr lang="en-IN" dirty="0"/>
              <a:t>	private String </a:t>
            </a:r>
            <a:r>
              <a:rPr lang="en-IN" dirty="0" err="1"/>
              <a:t>emailid</a:t>
            </a:r>
            <a:r>
              <a:rPr lang="en-IN" dirty="0"/>
              <a:t>;</a:t>
            </a:r>
          </a:p>
          <a:p>
            <a:r>
              <a:rPr lang="en-IN" dirty="0"/>
              <a:t>	@Column(name="Password")</a:t>
            </a:r>
          </a:p>
          <a:p>
            <a:r>
              <a:rPr lang="en-IN" dirty="0"/>
              <a:t>	private String password;</a:t>
            </a:r>
          </a:p>
          <a:p>
            <a:r>
              <a:rPr lang="en-IN" dirty="0"/>
              <a:t>	@Column(name="MobileNo")</a:t>
            </a:r>
          </a:p>
          <a:p>
            <a:r>
              <a:rPr lang="en-IN" dirty="0"/>
              <a:t>	private String </a:t>
            </a:r>
            <a:r>
              <a:rPr lang="en-IN" dirty="0" err="1"/>
              <a:t>mobileno</a:t>
            </a:r>
            <a:r>
              <a:rPr lang="en-IN" dirty="0"/>
              <a:t>;</a:t>
            </a:r>
          </a:p>
          <a:p>
            <a:r>
              <a:rPr lang="en-IN" dirty="0"/>
              <a:t>	@Column(name="Street")</a:t>
            </a:r>
          </a:p>
          <a:p>
            <a:r>
              <a:rPr lang="en-IN" dirty="0"/>
              <a:t>	private String street;</a:t>
            </a:r>
          </a:p>
          <a:p>
            <a:r>
              <a:rPr lang="en-IN" dirty="0"/>
              <a:t>	@Column(name="City")</a:t>
            </a:r>
          </a:p>
          <a:p>
            <a:r>
              <a:rPr lang="en-IN" dirty="0"/>
              <a:t>	private String city;</a:t>
            </a:r>
          </a:p>
          <a:p>
            <a:r>
              <a:rPr lang="en-IN" dirty="0"/>
              <a:t>	@Column(name="Pincode")</a:t>
            </a:r>
          </a:p>
          <a:p>
            <a:r>
              <a:rPr lang="en-IN" dirty="0"/>
              <a:t>	private String </a:t>
            </a:r>
            <a:r>
              <a:rPr lang="en-IN" dirty="0" err="1"/>
              <a:t>pincode</a:t>
            </a:r>
            <a:r>
              <a:rPr lang="en-IN" dirty="0"/>
              <a:t>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34861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Requirement &amp;</a:t>
            </a:r>
            <a:r>
              <a:rPr spc="-85" dirty="0"/>
              <a:t> </a:t>
            </a:r>
            <a:r>
              <a:rPr spc="-5" dirty="0"/>
              <a:t>GUIs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7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BBCB806-A95A-B135-127A-E8E4DE01254D}"/>
              </a:ext>
            </a:extLst>
          </p:cNvPr>
          <p:cNvSpPr txBox="1">
            <a:spLocks/>
          </p:cNvSpPr>
          <p:nvPr/>
        </p:nvSpPr>
        <p:spPr>
          <a:xfrm>
            <a:off x="609600" y="1290468"/>
            <a:ext cx="10744200" cy="33345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3567D"/>
                </a:solidFill>
                <a:latin typeface="Arial"/>
                <a:ea typeface="+mj-ea"/>
                <a:cs typeface="Arial"/>
              </a:defRPr>
            </a:lvl1pPr>
          </a:lstStyle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MVC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and JPA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JSP (JavaServer Pages)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Tomcat Server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26" y="241298"/>
            <a:ext cx="3881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 </a:t>
            </a:r>
            <a:r>
              <a:rPr dirty="0"/>
              <a:t>Code</a:t>
            </a:r>
            <a:r>
              <a:rPr spc="-70" dirty="0"/>
              <a:t> </a:t>
            </a:r>
            <a:r>
              <a:rPr dirty="0"/>
              <a:t>Snippets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8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E13AD-733D-6AA9-7E72-1F1F0C474B97}"/>
              </a:ext>
            </a:extLst>
          </p:cNvPr>
          <p:cNvSpPr txBox="1"/>
          <p:nvPr/>
        </p:nvSpPr>
        <p:spPr>
          <a:xfrm>
            <a:off x="1371600" y="1056850"/>
            <a:ext cx="7774968" cy="5576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com.hospitalmanagement.service;import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java.util.List;import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com.hospitalmanagement.model.Doctor;public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DoctorService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	Doctor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addDoctor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(Doctor doctor);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deleteDoctorById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(Integer id);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Doctor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getDoctorById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(Integer id);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Doctor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updateDoctor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(Doctor doctor);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Doctor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loginDoctor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username, String password);	List&lt;Doctor&gt;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getAllDoctors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getDoctorsTotalCounts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getDoctorsCountByDate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registereddate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	List&lt;Doctor&gt;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getDoctorsByName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doctorName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	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850"/>
            <a:ext cx="12191999" cy="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26" y="241298"/>
            <a:ext cx="3861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Individual</a:t>
            </a:r>
            <a:r>
              <a:rPr spc="-15" dirty="0"/>
              <a:t> </a:t>
            </a:r>
            <a:r>
              <a:rPr spc="-5" dirty="0"/>
              <a:t>contribution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b="1" dirty="0">
                <a:latin typeface="Arial"/>
                <a:cs typeface="Arial"/>
              </a:rPr>
              <a:t>9</a:t>
            </a:fld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| © </a:t>
            </a:r>
            <a:r>
              <a:rPr spc="-10" dirty="0"/>
              <a:t>2018 </a:t>
            </a:r>
            <a:r>
              <a:rPr spc="-5" dirty="0"/>
              <a:t>QuEST </a:t>
            </a:r>
            <a:r>
              <a:rPr spc="-10" dirty="0"/>
              <a:t>Global </a:t>
            </a:r>
            <a:r>
              <a:rPr spc="-5" dirty="0"/>
              <a:t>Services Pte</a:t>
            </a:r>
            <a:r>
              <a:rPr spc="-60" dirty="0"/>
              <a:t> </a:t>
            </a:r>
            <a:r>
              <a:rPr spc="-10" dirty="0"/>
              <a:t>Ltd.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Confidential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306" y="1358900"/>
            <a:ext cx="144843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N 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8502" y="1713483"/>
            <a:ext cx="2826297" cy="40972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Pharmacist Module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306" y="2450084"/>
            <a:ext cx="17278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Amulya P 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8502" y="2822956"/>
            <a:ext cx="2140498" cy="3943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D2EC84C-3234-DA37-F011-D6B41A3CE518}"/>
              </a:ext>
            </a:extLst>
          </p:cNvPr>
          <p:cNvSpPr txBox="1"/>
          <p:nvPr/>
        </p:nvSpPr>
        <p:spPr>
          <a:xfrm>
            <a:off x="762726" y="3532264"/>
            <a:ext cx="22852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Snehal Mahajan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4808440-C5D5-5188-AC6C-7B362DDD4831}"/>
              </a:ext>
            </a:extLst>
          </p:cNvPr>
          <p:cNvSpPr txBox="1"/>
          <p:nvPr/>
        </p:nvSpPr>
        <p:spPr>
          <a:xfrm>
            <a:off x="772538" y="4564133"/>
            <a:ext cx="21992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Shubham Pore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7D09E42-CB54-8299-2F2B-E391A6B63945}"/>
              </a:ext>
            </a:extLst>
          </p:cNvPr>
          <p:cNvSpPr txBox="1"/>
          <p:nvPr/>
        </p:nvSpPr>
        <p:spPr>
          <a:xfrm>
            <a:off x="1288501" y="4021060"/>
            <a:ext cx="2750099" cy="3943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 Module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D9AEBCB-7EE5-2120-F263-81645FE13183}"/>
              </a:ext>
            </a:extLst>
          </p:cNvPr>
          <p:cNvSpPr txBox="1"/>
          <p:nvPr/>
        </p:nvSpPr>
        <p:spPr>
          <a:xfrm>
            <a:off x="1288501" y="5065112"/>
            <a:ext cx="2199261" cy="3943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1034</Words>
  <Application>Microsoft Office PowerPoint</Application>
  <PresentationFormat>Widescreen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Office Theme</vt:lpstr>
      <vt:lpstr>PowerPoint Presentation</vt:lpstr>
      <vt:lpstr>Coverage</vt:lpstr>
      <vt:lpstr>Overview</vt:lpstr>
      <vt:lpstr>High level design</vt:lpstr>
      <vt:lpstr>High Level Design</vt:lpstr>
      <vt:lpstr>Sample Code Snippets</vt:lpstr>
      <vt:lpstr>Requirement &amp; GUIs</vt:lpstr>
      <vt:lpstr>Sample Code Snippets</vt:lpstr>
      <vt:lpstr>Individual contribution</vt:lpstr>
      <vt:lpstr>PowerPoint Presentation</vt:lpstr>
      <vt:lpstr>Experience gained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AMULYA P S</dc:creator>
  <cp:lastModifiedBy>AMULYA P S</cp:lastModifiedBy>
  <cp:revision>19</cp:revision>
  <dcterms:created xsi:type="dcterms:W3CDTF">2023-02-10T09:21:04Z</dcterms:created>
  <dcterms:modified xsi:type="dcterms:W3CDTF">2023-02-11T07:16:44Z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2023-02-10T00:00:00Z</vt:filetime>
  </property>
</Properties>
</file>